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9" r:id="rId3"/>
    <p:sldId id="270" r:id="rId4"/>
    <p:sldId id="271" r:id="rId5"/>
    <p:sldId id="261" r:id="rId6"/>
    <p:sldId id="277" r:id="rId7"/>
    <p:sldId id="275" r:id="rId8"/>
    <p:sldId id="263" r:id="rId9"/>
    <p:sldId id="267" r:id="rId10"/>
    <p:sldId id="272" r:id="rId11"/>
    <p:sldId id="265" r:id="rId12"/>
    <p:sldId id="262" r:id="rId13"/>
    <p:sldId id="278" r:id="rId14"/>
    <p:sldId id="276" r:id="rId15"/>
    <p:sldId id="264" r:id="rId16"/>
    <p:sldId id="268" r:id="rId17"/>
    <p:sldId id="273" r:id="rId18"/>
    <p:sldId id="266" r:id="rId19"/>
    <p:sldId id="259" r:id="rId20"/>
    <p:sldId id="274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1DB7-3412-41BB-83E3-E51337A1E226}" type="datetimeFigureOut">
              <a:rPr lang="sr-Latn-CS" smtClean="0"/>
              <a:pPr/>
              <a:t>13.10.2011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9F35-E984-4E01-9F2B-B6474360696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1DB7-3412-41BB-83E3-E51337A1E226}" type="datetimeFigureOut">
              <a:rPr lang="sr-Latn-CS" smtClean="0"/>
              <a:pPr/>
              <a:t>13.10.2011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9F35-E984-4E01-9F2B-B6474360696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1DB7-3412-41BB-83E3-E51337A1E226}" type="datetimeFigureOut">
              <a:rPr lang="sr-Latn-CS" smtClean="0"/>
              <a:pPr/>
              <a:t>13.10.2011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9F35-E984-4E01-9F2B-B6474360696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1DB7-3412-41BB-83E3-E51337A1E226}" type="datetimeFigureOut">
              <a:rPr lang="sr-Latn-CS" smtClean="0"/>
              <a:pPr/>
              <a:t>13.10.2011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9F35-E984-4E01-9F2B-B6474360696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1DB7-3412-41BB-83E3-E51337A1E226}" type="datetimeFigureOut">
              <a:rPr lang="sr-Latn-CS" smtClean="0"/>
              <a:pPr/>
              <a:t>13.10.2011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9F35-E984-4E01-9F2B-B6474360696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1DB7-3412-41BB-83E3-E51337A1E226}" type="datetimeFigureOut">
              <a:rPr lang="sr-Latn-CS" smtClean="0"/>
              <a:pPr/>
              <a:t>13.10.2011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9F35-E984-4E01-9F2B-B6474360696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1DB7-3412-41BB-83E3-E51337A1E226}" type="datetimeFigureOut">
              <a:rPr lang="sr-Latn-CS" smtClean="0"/>
              <a:pPr/>
              <a:t>13.10.2011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9F35-E984-4E01-9F2B-B6474360696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1DB7-3412-41BB-83E3-E51337A1E226}" type="datetimeFigureOut">
              <a:rPr lang="sr-Latn-CS" smtClean="0"/>
              <a:pPr/>
              <a:t>13.10.2011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9F35-E984-4E01-9F2B-B6474360696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1DB7-3412-41BB-83E3-E51337A1E226}" type="datetimeFigureOut">
              <a:rPr lang="sr-Latn-CS" smtClean="0"/>
              <a:pPr/>
              <a:t>13.10.2011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9F35-E984-4E01-9F2B-B6474360696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1DB7-3412-41BB-83E3-E51337A1E226}" type="datetimeFigureOut">
              <a:rPr lang="sr-Latn-CS" smtClean="0"/>
              <a:pPr/>
              <a:t>13.10.2011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9F35-E984-4E01-9F2B-B6474360696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1DB7-3412-41BB-83E3-E51337A1E226}" type="datetimeFigureOut">
              <a:rPr lang="sr-Latn-CS" smtClean="0"/>
              <a:pPr/>
              <a:t>13.10.2011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9F35-E984-4E01-9F2B-B6474360696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A1DB7-3412-41BB-83E3-E51337A1E226}" type="datetimeFigureOut">
              <a:rPr lang="sr-Latn-CS" smtClean="0"/>
              <a:pPr/>
              <a:t>13.10.2011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E9F35-E984-4E01-9F2B-B6474360696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620000" cy="1981200"/>
          </a:xfrm>
        </p:spPr>
        <p:txBody>
          <a:bodyPr>
            <a:normAutofit/>
          </a:bodyPr>
          <a:lstStyle/>
          <a:p>
            <a:pPr algn="l"/>
            <a:r>
              <a:rPr lang="en-US" sz="2400" smtClean="0">
                <a:latin typeface="+mn-lt"/>
                <a:cs typeface="Courier New" pitchFamily="49" charset="0"/>
              </a:rPr>
              <a:t>Kada prona</a:t>
            </a:r>
            <a:r>
              <a:rPr lang="sr-Latn-CS" sz="2400" smtClean="0">
                <a:latin typeface="+mn-lt"/>
                <a:cs typeface="Courier New" pitchFamily="49" charset="0"/>
              </a:rPr>
              <a:t>đ</a:t>
            </a:r>
            <a:r>
              <a:rPr lang="en-US" sz="2400" smtClean="0">
                <a:latin typeface="+mn-lt"/>
                <a:cs typeface="Courier New" pitchFamily="49" charset="0"/>
              </a:rPr>
              <a:t>emo zapis knjige koju smo tražili popunjavamo revers koji se nalazi na informacionom pultu biblioteke. Na obe </a:t>
            </a:r>
            <a:r>
              <a:rPr lang="sr-Latn-CS" sz="2400" smtClean="0">
                <a:latin typeface="+mn-lt"/>
                <a:cs typeface="Courier New" pitchFamily="49" charset="0"/>
              </a:rPr>
              <a:t>polovine</a:t>
            </a:r>
            <a:r>
              <a:rPr lang="en-US" sz="2400" smtClean="0">
                <a:latin typeface="+mn-lt"/>
                <a:cs typeface="Courier New" pitchFamily="49" charset="0"/>
              </a:rPr>
              <a:t> reversa je potrebno uneti podatke o signaturi, naslovu knjige, autoru i li</a:t>
            </a:r>
            <a:r>
              <a:rPr lang="sr-Latn-CS" sz="2400" smtClean="0">
                <a:latin typeface="+mn-lt"/>
                <a:cs typeface="Courier New" pitchFamily="49" charset="0"/>
              </a:rPr>
              <a:t>č</a:t>
            </a:r>
            <a:r>
              <a:rPr lang="en-US" sz="2400" smtClean="0">
                <a:latin typeface="+mn-lt"/>
                <a:cs typeface="Courier New" pitchFamily="49" charset="0"/>
              </a:rPr>
              <a:t>ne podatke.</a:t>
            </a:r>
            <a:endParaRPr lang="sr-Latn-CS" sz="2400"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447800"/>
            <a:ext cx="5334000" cy="1622425"/>
          </a:xfrm>
        </p:spPr>
        <p:txBody>
          <a:bodyPr>
            <a:normAutofit/>
          </a:bodyPr>
          <a:lstStyle/>
          <a:p>
            <a:pPr algn="l"/>
            <a:r>
              <a:rPr lang="en-US" sz="3600" smtClean="0">
                <a:latin typeface="+mn-lt"/>
                <a:cs typeface="Courier New" pitchFamily="49" charset="0"/>
              </a:rPr>
              <a:t>P</a:t>
            </a:r>
            <a:r>
              <a:rPr lang="sr-Latn-CS" sz="3600" smtClean="0">
                <a:latin typeface="+mn-lt"/>
                <a:cs typeface="Courier New" pitchFamily="49" charset="0"/>
              </a:rPr>
              <a:t>retraživanje elektronskog kataloga </a:t>
            </a:r>
            <a:r>
              <a:rPr lang="en-US" sz="3600" smtClean="0">
                <a:latin typeface="+mn-lt"/>
                <a:cs typeface="Courier New" pitchFamily="49" charset="0"/>
              </a:rPr>
              <a:t>Bibliotek</a:t>
            </a:r>
            <a:r>
              <a:rPr lang="sr-Latn-CS" sz="3600" smtClean="0">
                <a:latin typeface="+mn-lt"/>
                <a:cs typeface="Courier New" pitchFamily="49" charset="0"/>
              </a:rPr>
              <a:t>e</a:t>
            </a:r>
            <a:r>
              <a:rPr lang="en-US" sz="3600" smtClean="0">
                <a:latin typeface="+mn-lt"/>
                <a:cs typeface="Courier New" pitchFamily="49" charset="0"/>
              </a:rPr>
              <a:t> DKSG</a:t>
            </a:r>
            <a:endParaRPr lang="sr-Latn-CS" sz="3600">
              <a:latin typeface="+mn-lt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>
            <a:normAutofit/>
          </a:bodyPr>
          <a:lstStyle/>
          <a:p>
            <a:r>
              <a:rPr lang="en-US" smtClean="0"/>
              <a:t>Pre</a:t>
            </a:r>
            <a:r>
              <a:rPr lang="sr-Latn-CS" smtClean="0"/>
              <a:t>traživanje serijskih publikacija</a:t>
            </a:r>
          </a:p>
        </p:txBody>
      </p:sp>
      <p:pic>
        <p:nvPicPr>
          <p:cNvPr id="4" name="Picture 3" descr="logo u boj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2362200" cy="117165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04800" y="34290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447800"/>
            <a:ext cx="5334000" cy="1622425"/>
          </a:xfrm>
        </p:spPr>
        <p:txBody>
          <a:bodyPr>
            <a:normAutofit/>
          </a:bodyPr>
          <a:lstStyle/>
          <a:p>
            <a:pPr algn="l"/>
            <a:r>
              <a:rPr lang="en-US" sz="3600" smtClean="0">
                <a:latin typeface="+mn-lt"/>
                <a:cs typeface="Courier New" pitchFamily="49" charset="0"/>
              </a:rPr>
              <a:t>Uzajamni elektronski katalog COBISS/OPAC</a:t>
            </a:r>
            <a:endParaRPr lang="sr-Latn-CS" sz="3600">
              <a:latin typeface="+mn-lt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/>
          <a:lstStyle/>
          <a:p>
            <a:r>
              <a:rPr lang="en-US" smtClean="0"/>
              <a:t>Pre</a:t>
            </a:r>
            <a:r>
              <a:rPr lang="sr-Latn-CS" smtClean="0"/>
              <a:t>traživanje </a:t>
            </a:r>
            <a:r>
              <a:rPr lang="en-US" smtClean="0"/>
              <a:t>u COBISS/OPAC-u</a:t>
            </a:r>
            <a:endParaRPr lang="sr-Latn-CS" smtClean="0"/>
          </a:p>
        </p:txBody>
      </p:sp>
      <p:pic>
        <p:nvPicPr>
          <p:cNvPr id="4" name="Picture 3" descr="logo u boj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2362200" cy="117165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04800" y="34290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447800"/>
            <a:ext cx="5334000" cy="1622425"/>
          </a:xfrm>
        </p:spPr>
        <p:txBody>
          <a:bodyPr>
            <a:normAutofit/>
          </a:bodyPr>
          <a:lstStyle/>
          <a:p>
            <a:pPr algn="l"/>
            <a:r>
              <a:rPr lang="en-US" sz="3600" smtClean="0">
                <a:latin typeface="+mn-lt"/>
                <a:cs typeface="Courier New" pitchFamily="49" charset="0"/>
              </a:rPr>
              <a:t>P</a:t>
            </a:r>
            <a:r>
              <a:rPr lang="sr-Latn-CS" sz="3600" smtClean="0">
                <a:latin typeface="+mn-lt"/>
                <a:cs typeface="Courier New" pitchFamily="49" charset="0"/>
              </a:rPr>
              <a:t>retraživanje elektronskog kataloga </a:t>
            </a:r>
            <a:r>
              <a:rPr lang="en-US" sz="3600" smtClean="0">
                <a:latin typeface="+mn-lt"/>
                <a:cs typeface="Courier New" pitchFamily="49" charset="0"/>
              </a:rPr>
              <a:t>Bibliotek</a:t>
            </a:r>
            <a:r>
              <a:rPr lang="sr-Latn-CS" sz="3600" smtClean="0">
                <a:latin typeface="+mn-lt"/>
                <a:cs typeface="Courier New" pitchFamily="49" charset="0"/>
              </a:rPr>
              <a:t>e</a:t>
            </a:r>
            <a:r>
              <a:rPr lang="en-US" sz="3600" smtClean="0">
                <a:latin typeface="+mn-lt"/>
                <a:cs typeface="Courier New" pitchFamily="49" charset="0"/>
              </a:rPr>
              <a:t> DKSG</a:t>
            </a:r>
            <a:endParaRPr lang="sr-Latn-CS" sz="3600">
              <a:latin typeface="+mn-lt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7010400" cy="990600"/>
          </a:xfrm>
        </p:spPr>
        <p:txBody>
          <a:bodyPr>
            <a:noAutofit/>
          </a:bodyPr>
          <a:lstStyle/>
          <a:p>
            <a:r>
              <a:rPr lang="sr-Latn-CS" sz="2400" smtClean="0"/>
              <a:t>Ukoliko želite da ponovo pogledate video uputstvo za osnovno pretraživanje kliknite na dugme ispod.</a:t>
            </a:r>
          </a:p>
        </p:txBody>
      </p:sp>
      <p:pic>
        <p:nvPicPr>
          <p:cNvPr id="4" name="Picture 3" descr="logo u boj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2362200" cy="117165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04800" y="34290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447800"/>
            <a:ext cx="5334000" cy="1622425"/>
          </a:xfrm>
        </p:spPr>
        <p:txBody>
          <a:bodyPr>
            <a:normAutofit/>
          </a:bodyPr>
          <a:lstStyle/>
          <a:p>
            <a:pPr algn="l"/>
            <a:r>
              <a:rPr lang="en-US" sz="3600" smtClean="0">
                <a:latin typeface="+mn-lt"/>
                <a:cs typeface="Courier New" pitchFamily="49" charset="0"/>
              </a:rPr>
              <a:t>P</a:t>
            </a:r>
            <a:r>
              <a:rPr lang="sr-Latn-CS" sz="3600" smtClean="0">
                <a:latin typeface="+mn-lt"/>
                <a:cs typeface="Courier New" pitchFamily="49" charset="0"/>
              </a:rPr>
              <a:t>retraživanje elektronskog kataloga </a:t>
            </a:r>
            <a:r>
              <a:rPr lang="en-US" sz="3600" smtClean="0">
                <a:latin typeface="+mn-lt"/>
                <a:cs typeface="Courier New" pitchFamily="49" charset="0"/>
              </a:rPr>
              <a:t>Bibliotek</a:t>
            </a:r>
            <a:r>
              <a:rPr lang="sr-Latn-CS" sz="3600" smtClean="0">
                <a:latin typeface="+mn-lt"/>
                <a:cs typeface="Courier New" pitchFamily="49" charset="0"/>
              </a:rPr>
              <a:t>e</a:t>
            </a:r>
            <a:r>
              <a:rPr lang="en-US" sz="3600" smtClean="0">
                <a:latin typeface="+mn-lt"/>
                <a:cs typeface="Courier New" pitchFamily="49" charset="0"/>
              </a:rPr>
              <a:t> DKSG</a:t>
            </a:r>
            <a:endParaRPr lang="sr-Latn-CS" sz="3600">
              <a:latin typeface="+mn-lt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7010400" cy="990600"/>
          </a:xfrm>
        </p:spPr>
        <p:txBody>
          <a:bodyPr>
            <a:noAutofit/>
          </a:bodyPr>
          <a:lstStyle/>
          <a:p>
            <a:r>
              <a:rPr lang="sr-Latn-CS" sz="2400" smtClean="0"/>
              <a:t>Ukoliko želite da ponovo pogledate video uputstvo za </a:t>
            </a:r>
            <a:r>
              <a:rPr lang="sr-Latn-CS" sz="2400" smtClean="0"/>
              <a:t>pretraživanje kataloga kliknite </a:t>
            </a:r>
            <a:r>
              <a:rPr lang="sr-Latn-CS" sz="2400" smtClean="0"/>
              <a:t>na dugme ispod.</a:t>
            </a:r>
          </a:p>
        </p:txBody>
      </p:sp>
      <p:pic>
        <p:nvPicPr>
          <p:cNvPr id="4" name="Picture 3" descr="logo u boj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2362200" cy="117165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04800" y="34290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447800"/>
            <a:ext cx="5334000" cy="1622425"/>
          </a:xfrm>
        </p:spPr>
        <p:txBody>
          <a:bodyPr>
            <a:normAutofit/>
          </a:bodyPr>
          <a:lstStyle/>
          <a:p>
            <a:pPr algn="l"/>
            <a:r>
              <a:rPr lang="en-US" sz="3600" smtClean="0">
                <a:latin typeface="+mn-lt"/>
                <a:cs typeface="Courier New" pitchFamily="49" charset="0"/>
              </a:rPr>
              <a:t>P</a:t>
            </a:r>
            <a:r>
              <a:rPr lang="sr-Latn-CS" sz="3600" smtClean="0">
                <a:latin typeface="+mn-lt"/>
                <a:cs typeface="Courier New" pitchFamily="49" charset="0"/>
              </a:rPr>
              <a:t>retraživanje elektronskog kataloga </a:t>
            </a:r>
            <a:r>
              <a:rPr lang="en-US" sz="3600" smtClean="0">
                <a:latin typeface="+mn-lt"/>
                <a:cs typeface="Courier New" pitchFamily="49" charset="0"/>
              </a:rPr>
              <a:t>Bibliotek</a:t>
            </a:r>
            <a:r>
              <a:rPr lang="sr-Latn-CS" sz="3600" smtClean="0">
                <a:latin typeface="+mn-lt"/>
                <a:cs typeface="Courier New" pitchFamily="49" charset="0"/>
              </a:rPr>
              <a:t>e</a:t>
            </a:r>
            <a:r>
              <a:rPr lang="en-US" sz="3600" smtClean="0">
                <a:latin typeface="+mn-lt"/>
                <a:cs typeface="Courier New" pitchFamily="49" charset="0"/>
              </a:rPr>
              <a:t> DKSG</a:t>
            </a:r>
            <a:endParaRPr lang="sr-Latn-CS" sz="3600">
              <a:latin typeface="+mn-lt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7010400" cy="990600"/>
          </a:xfrm>
        </p:spPr>
        <p:txBody>
          <a:bodyPr>
            <a:noAutofit/>
          </a:bodyPr>
          <a:lstStyle/>
          <a:p>
            <a:r>
              <a:rPr lang="sr-Latn-CS" sz="2400" smtClean="0"/>
              <a:t>Ukoliko želite da ponovo pogledate video uputstvo za </a:t>
            </a:r>
            <a:r>
              <a:rPr lang="en-US" sz="2400" smtClean="0"/>
              <a:t>napredno</a:t>
            </a:r>
            <a:r>
              <a:rPr lang="sr-Latn-CS" sz="2400" smtClean="0"/>
              <a:t> pretraživanje kliknite na dugme ispod.</a:t>
            </a:r>
          </a:p>
        </p:txBody>
      </p:sp>
      <p:pic>
        <p:nvPicPr>
          <p:cNvPr id="4" name="Picture 3" descr="logo u boj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2362200" cy="117165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04800" y="34290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447800"/>
            <a:ext cx="5334000" cy="1622425"/>
          </a:xfrm>
        </p:spPr>
        <p:txBody>
          <a:bodyPr>
            <a:normAutofit/>
          </a:bodyPr>
          <a:lstStyle/>
          <a:p>
            <a:pPr algn="l"/>
            <a:r>
              <a:rPr lang="en-US" sz="3600" smtClean="0">
                <a:latin typeface="+mn-lt"/>
                <a:cs typeface="Courier New" pitchFamily="49" charset="0"/>
              </a:rPr>
              <a:t>P</a:t>
            </a:r>
            <a:r>
              <a:rPr lang="sr-Latn-CS" sz="3600" smtClean="0">
                <a:latin typeface="+mn-lt"/>
                <a:cs typeface="Courier New" pitchFamily="49" charset="0"/>
              </a:rPr>
              <a:t>retraživanje elektronskog kataloga </a:t>
            </a:r>
            <a:r>
              <a:rPr lang="en-US" sz="3600" smtClean="0">
                <a:latin typeface="+mn-lt"/>
                <a:cs typeface="Courier New" pitchFamily="49" charset="0"/>
              </a:rPr>
              <a:t>Bibliotek</a:t>
            </a:r>
            <a:r>
              <a:rPr lang="sr-Latn-CS" sz="3600" smtClean="0">
                <a:latin typeface="+mn-lt"/>
                <a:cs typeface="Courier New" pitchFamily="49" charset="0"/>
              </a:rPr>
              <a:t>e</a:t>
            </a:r>
            <a:r>
              <a:rPr lang="en-US" sz="3600" smtClean="0">
                <a:latin typeface="+mn-lt"/>
                <a:cs typeface="Courier New" pitchFamily="49" charset="0"/>
              </a:rPr>
              <a:t> DKSG</a:t>
            </a:r>
            <a:endParaRPr lang="sr-Latn-CS" sz="3600">
              <a:latin typeface="+mn-lt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10000"/>
            <a:ext cx="7315200" cy="990600"/>
          </a:xfrm>
        </p:spPr>
        <p:txBody>
          <a:bodyPr>
            <a:noAutofit/>
          </a:bodyPr>
          <a:lstStyle/>
          <a:p>
            <a:r>
              <a:rPr lang="sr-Latn-CS" sz="2400" smtClean="0"/>
              <a:t>Ukoliko želite da ponovo pogledate video uputstvo za pretraživanje po ključnim rečima kliknite na dugme ispod.</a:t>
            </a:r>
          </a:p>
        </p:txBody>
      </p:sp>
      <p:pic>
        <p:nvPicPr>
          <p:cNvPr id="4" name="Picture 3" descr="logo u boj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2362200" cy="117165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04800" y="34290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447800"/>
            <a:ext cx="5334000" cy="1622425"/>
          </a:xfrm>
        </p:spPr>
        <p:txBody>
          <a:bodyPr>
            <a:normAutofit/>
          </a:bodyPr>
          <a:lstStyle/>
          <a:p>
            <a:pPr algn="l"/>
            <a:r>
              <a:rPr lang="en-US" sz="3600" smtClean="0">
                <a:latin typeface="+mn-lt"/>
                <a:cs typeface="Courier New" pitchFamily="49" charset="0"/>
              </a:rPr>
              <a:t>P</a:t>
            </a:r>
            <a:r>
              <a:rPr lang="sr-Latn-CS" sz="3600" smtClean="0">
                <a:latin typeface="+mn-lt"/>
                <a:cs typeface="Courier New" pitchFamily="49" charset="0"/>
              </a:rPr>
              <a:t>retraživanje elektronskog kataloga </a:t>
            </a:r>
            <a:r>
              <a:rPr lang="en-US" sz="3600" smtClean="0">
                <a:latin typeface="+mn-lt"/>
                <a:cs typeface="Courier New" pitchFamily="49" charset="0"/>
              </a:rPr>
              <a:t>Bibliotek</a:t>
            </a:r>
            <a:r>
              <a:rPr lang="sr-Latn-CS" sz="3600" smtClean="0">
                <a:latin typeface="+mn-lt"/>
                <a:cs typeface="Courier New" pitchFamily="49" charset="0"/>
              </a:rPr>
              <a:t>e</a:t>
            </a:r>
            <a:r>
              <a:rPr lang="en-US" sz="3600" smtClean="0">
                <a:latin typeface="+mn-lt"/>
                <a:cs typeface="Courier New" pitchFamily="49" charset="0"/>
              </a:rPr>
              <a:t> DKSG</a:t>
            </a:r>
            <a:endParaRPr lang="sr-Latn-CS" sz="3600">
              <a:latin typeface="+mn-lt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10000"/>
            <a:ext cx="7315200" cy="990600"/>
          </a:xfrm>
        </p:spPr>
        <p:txBody>
          <a:bodyPr>
            <a:noAutofit/>
          </a:bodyPr>
          <a:lstStyle/>
          <a:p>
            <a:r>
              <a:rPr lang="sr-Latn-CS" sz="2400" smtClean="0"/>
              <a:t>Ukoliko želite da ponovo pogledate video uputstvo za pretraživanje članaka kliknite na dugme ispod.</a:t>
            </a:r>
          </a:p>
        </p:txBody>
      </p:sp>
      <p:pic>
        <p:nvPicPr>
          <p:cNvPr id="4" name="Picture 3" descr="logo u boj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2362200" cy="117165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04800" y="34290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447800"/>
            <a:ext cx="5334000" cy="1622425"/>
          </a:xfrm>
        </p:spPr>
        <p:txBody>
          <a:bodyPr>
            <a:normAutofit/>
          </a:bodyPr>
          <a:lstStyle/>
          <a:p>
            <a:pPr algn="l"/>
            <a:r>
              <a:rPr lang="en-US" sz="3600" smtClean="0">
                <a:latin typeface="+mn-lt"/>
                <a:cs typeface="Courier New" pitchFamily="49" charset="0"/>
              </a:rPr>
              <a:t>P</a:t>
            </a:r>
            <a:r>
              <a:rPr lang="sr-Latn-CS" sz="3600" smtClean="0">
                <a:latin typeface="+mn-lt"/>
                <a:cs typeface="Courier New" pitchFamily="49" charset="0"/>
              </a:rPr>
              <a:t>retraživanje elektronskog kataloga </a:t>
            </a:r>
            <a:r>
              <a:rPr lang="en-US" sz="3600" smtClean="0">
                <a:latin typeface="+mn-lt"/>
                <a:cs typeface="Courier New" pitchFamily="49" charset="0"/>
              </a:rPr>
              <a:t>Bibliotek</a:t>
            </a:r>
            <a:r>
              <a:rPr lang="sr-Latn-CS" sz="3600" smtClean="0">
                <a:latin typeface="+mn-lt"/>
                <a:cs typeface="Courier New" pitchFamily="49" charset="0"/>
              </a:rPr>
              <a:t>e</a:t>
            </a:r>
            <a:r>
              <a:rPr lang="en-US" sz="3600" smtClean="0">
                <a:latin typeface="+mn-lt"/>
                <a:cs typeface="Courier New" pitchFamily="49" charset="0"/>
              </a:rPr>
              <a:t> DKSG</a:t>
            </a:r>
            <a:endParaRPr lang="sr-Latn-CS" sz="3600">
              <a:latin typeface="+mn-lt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10000"/>
            <a:ext cx="7467600" cy="990600"/>
          </a:xfrm>
        </p:spPr>
        <p:txBody>
          <a:bodyPr>
            <a:noAutofit/>
          </a:bodyPr>
          <a:lstStyle/>
          <a:p>
            <a:r>
              <a:rPr lang="sr-Latn-CS" sz="2400" smtClean="0"/>
              <a:t>Ukoliko želite da ponovo pogledate video uputstvo za pretraživanje serijskih publikacija kliknite na dugme ispod.</a:t>
            </a:r>
          </a:p>
        </p:txBody>
      </p:sp>
      <p:pic>
        <p:nvPicPr>
          <p:cNvPr id="4" name="Picture 3" descr="logo u boj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2362200" cy="117165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04800" y="34290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447800"/>
            <a:ext cx="5334000" cy="1622425"/>
          </a:xfrm>
        </p:spPr>
        <p:txBody>
          <a:bodyPr>
            <a:normAutofit/>
          </a:bodyPr>
          <a:lstStyle/>
          <a:p>
            <a:pPr algn="l"/>
            <a:r>
              <a:rPr lang="en-US" sz="3600" smtClean="0">
                <a:cs typeface="Courier New" pitchFamily="49" charset="0"/>
              </a:rPr>
              <a:t>Uzajamni elektronski katalog COBISS/OPAC</a:t>
            </a:r>
            <a:endParaRPr lang="sr-Latn-CS" sz="3600">
              <a:latin typeface="+mn-lt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0"/>
            <a:ext cx="8458200" cy="990600"/>
          </a:xfrm>
        </p:spPr>
        <p:txBody>
          <a:bodyPr>
            <a:noAutofit/>
          </a:bodyPr>
          <a:lstStyle/>
          <a:p>
            <a:r>
              <a:rPr lang="sr-Latn-CS" sz="2400" smtClean="0"/>
              <a:t>Ukoliko želite da ponovo pogledate video uputstvo za pretraživanje </a:t>
            </a:r>
            <a:r>
              <a:rPr lang="en-US" sz="2400" smtClean="0"/>
              <a:t>uzajamnog kataloga COBISS/OPAC</a:t>
            </a:r>
            <a:r>
              <a:rPr lang="sr-Latn-CS" sz="2400" smtClean="0"/>
              <a:t> kliknite na dugme ispod.</a:t>
            </a:r>
          </a:p>
        </p:txBody>
      </p:sp>
      <p:pic>
        <p:nvPicPr>
          <p:cNvPr id="4" name="Picture 3" descr="logo u boj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2362200" cy="117165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04800" y="34290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2743200"/>
            <a:ext cx="3505200" cy="990600"/>
          </a:xfrm>
        </p:spPr>
        <p:txBody>
          <a:bodyPr>
            <a:normAutofit/>
          </a:bodyPr>
          <a:lstStyle/>
          <a:p>
            <a:r>
              <a:rPr lang="en-US" smtClean="0"/>
              <a:t>www.dksg.rs</a:t>
            </a:r>
            <a:endParaRPr lang="sr-Latn-CS"/>
          </a:p>
        </p:txBody>
      </p:sp>
      <p:pic>
        <p:nvPicPr>
          <p:cNvPr id="4" name="Content Placeholder 3" descr="logo u boj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075" y="2663031"/>
            <a:ext cx="2381250" cy="1181100"/>
          </a:xfrm>
        </p:spPr>
      </p:pic>
      <p:cxnSp>
        <p:nvCxnSpPr>
          <p:cNvPr id="6" name="Straight Connector 5"/>
          <p:cNvCxnSpPr/>
          <p:nvPr/>
        </p:nvCxnSpPr>
        <p:spPr>
          <a:xfrm rot="5400000">
            <a:off x="2782094" y="3237706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543800" cy="1981200"/>
          </a:xfrm>
        </p:spPr>
        <p:txBody>
          <a:bodyPr>
            <a:normAutofit/>
          </a:bodyPr>
          <a:lstStyle/>
          <a:p>
            <a:pPr algn="l"/>
            <a:r>
              <a:rPr lang="en-US" sz="2400" smtClean="0">
                <a:latin typeface="+mn-lt"/>
                <a:cs typeface="Courier New" pitchFamily="49" charset="0"/>
              </a:rPr>
              <a:t>Kada prona</a:t>
            </a:r>
            <a:r>
              <a:rPr lang="sr-Latn-CS" sz="2400" smtClean="0">
                <a:latin typeface="+mn-lt"/>
                <a:cs typeface="Courier New" pitchFamily="49" charset="0"/>
              </a:rPr>
              <a:t>đ</a:t>
            </a:r>
            <a:r>
              <a:rPr lang="en-US" sz="2400" smtClean="0">
                <a:latin typeface="+mn-lt"/>
                <a:cs typeface="Courier New" pitchFamily="49" charset="0"/>
              </a:rPr>
              <a:t>emo zapis koj</a:t>
            </a:r>
            <a:r>
              <a:rPr lang="sr-Latn-CS" sz="2400" smtClean="0">
                <a:latin typeface="+mn-lt"/>
                <a:cs typeface="Courier New" pitchFamily="49" charset="0"/>
              </a:rPr>
              <a:t>i</a:t>
            </a:r>
            <a:r>
              <a:rPr lang="en-US" sz="2400" smtClean="0">
                <a:latin typeface="+mn-lt"/>
                <a:cs typeface="Courier New" pitchFamily="49" charset="0"/>
              </a:rPr>
              <a:t> smo tražili popunjavamo revers</a:t>
            </a:r>
            <a:r>
              <a:rPr lang="sr-Latn-CS" sz="2400" smtClean="0">
                <a:latin typeface="+mn-lt"/>
                <a:cs typeface="Courier New" pitchFamily="49" charset="0"/>
              </a:rPr>
              <a:t> za serijske publikacije</a:t>
            </a:r>
            <a:r>
              <a:rPr lang="en-US" sz="2400" smtClean="0">
                <a:latin typeface="+mn-lt"/>
                <a:cs typeface="Courier New" pitchFamily="49" charset="0"/>
              </a:rPr>
              <a:t> koji se nalazi na informacionom pultu biblioteke. Na obe </a:t>
            </a:r>
            <a:r>
              <a:rPr lang="sr-Latn-CS" sz="2400" smtClean="0">
                <a:latin typeface="+mn-lt"/>
                <a:cs typeface="Courier New" pitchFamily="49" charset="0"/>
              </a:rPr>
              <a:t>polovine</a:t>
            </a:r>
            <a:r>
              <a:rPr lang="en-US" sz="2400" smtClean="0">
                <a:latin typeface="+mn-lt"/>
                <a:cs typeface="Courier New" pitchFamily="49" charset="0"/>
              </a:rPr>
              <a:t> reversa je potrebno uneti podatke o signaturi, naslovu </a:t>
            </a:r>
            <a:r>
              <a:rPr lang="sr-Latn-CS" sz="2400" smtClean="0">
                <a:latin typeface="+mn-lt"/>
                <a:cs typeface="Courier New" pitchFamily="49" charset="0"/>
              </a:rPr>
              <a:t>časopisa</a:t>
            </a:r>
            <a:r>
              <a:rPr lang="en-US" sz="2400" smtClean="0">
                <a:latin typeface="+mn-lt"/>
                <a:cs typeface="Courier New" pitchFamily="49" charset="0"/>
              </a:rPr>
              <a:t>, </a:t>
            </a:r>
            <a:r>
              <a:rPr lang="sr-Latn-CS" sz="2400" smtClean="0">
                <a:latin typeface="+mn-lt"/>
                <a:cs typeface="Courier New" pitchFamily="49" charset="0"/>
              </a:rPr>
              <a:t>broju i godini izlaska</a:t>
            </a:r>
            <a:r>
              <a:rPr lang="en-US" sz="2400" smtClean="0">
                <a:latin typeface="+mn-lt"/>
                <a:cs typeface="Courier New" pitchFamily="49" charset="0"/>
              </a:rPr>
              <a:t>.</a:t>
            </a:r>
            <a:endParaRPr lang="sr-Latn-CS" sz="2400"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200400"/>
            <a:ext cx="3505200" cy="9906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www.vbs.rs</a:t>
            </a:r>
            <a:endParaRPr lang="sr-Latn-CS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1828800" y="2819400"/>
            <a:ext cx="548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Content Placeholder 10" descr="cobiss_s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0" y="1905000"/>
            <a:ext cx="1790700" cy="3429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sr-Latn-CS" smtClean="0"/>
              <a:t>Kada je rezultat članak iz zbornika do signature dolazimo na sledeći način:</a:t>
            </a:r>
            <a:endParaRPr lang="sr-Latn-C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447800"/>
            <a:ext cx="5334000" cy="1622425"/>
          </a:xfrm>
        </p:spPr>
        <p:txBody>
          <a:bodyPr>
            <a:normAutofit/>
          </a:bodyPr>
          <a:lstStyle/>
          <a:p>
            <a:pPr algn="l"/>
            <a:r>
              <a:rPr lang="en-US" sz="3600" smtClean="0">
                <a:latin typeface="+mn-lt"/>
                <a:cs typeface="Courier New" pitchFamily="49" charset="0"/>
              </a:rPr>
              <a:t>P</a:t>
            </a:r>
            <a:r>
              <a:rPr lang="sr-Latn-CS" sz="3600" smtClean="0">
                <a:latin typeface="+mn-lt"/>
                <a:cs typeface="Courier New" pitchFamily="49" charset="0"/>
              </a:rPr>
              <a:t>retraživanje elektronskog kataloga </a:t>
            </a:r>
            <a:r>
              <a:rPr lang="en-US" sz="3600" smtClean="0">
                <a:latin typeface="+mn-lt"/>
                <a:cs typeface="Courier New" pitchFamily="49" charset="0"/>
              </a:rPr>
              <a:t>Bibliotek</a:t>
            </a:r>
            <a:r>
              <a:rPr lang="sr-Latn-CS" sz="3600" smtClean="0">
                <a:latin typeface="+mn-lt"/>
                <a:cs typeface="Courier New" pitchFamily="49" charset="0"/>
              </a:rPr>
              <a:t>e</a:t>
            </a:r>
            <a:r>
              <a:rPr lang="en-US" sz="3600" smtClean="0">
                <a:latin typeface="+mn-lt"/>
                <a:cs typeface="Courier New" pitchFamily="49" charset="0"/>
              </a:rPr>
              <a:t> DKSG</a:t>
            </a:r>
            <a:endParaRPr lang="sr-Latn-CS" sz="3600">
              <a:latin typeface="+mn-lt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/>
          <a:lstStyle/>
          <a:p>
            <a:r>
              <a:rPr lang="sr-Latn-CS" smtClean="0"/>
              <a:t>Osnovno pretraživanje</a:t>
            </a:r>
          </a:p>
        </p:txBody>
      </p:sp>
      <p:pic>
        <p:nvPicPr>
          <p:cNvPr id="4" name="Picture 3" descr="logo u boj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2362200" cy="117165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04800" y="34290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447800"/>
            <a:ext cx="5334000" cy="1622425"/>
          </a:xfrm>
        </p:spPr>
        <p:txBody>
          <a:bodyPr>
            <a:normAutofit/>
          </a:bodyPr>
          <a:lstStyle/>
          <a:p>
            <a:pPr algn="l"/>
            <a:r>
              <a:rPr lang="en-US" sz="3600" smtClean="0">
                <a:latin typeface="+mn-lt"/>
                <a:cs typeface="Courier New" pitchFamily="49" charset="0"/>
              </a:rPr>
              <a:t>P</a:t>
            </a:r>
            <a:r>
              <a:rPr lang="sr-Latn-CS" sz="3600" smtClean="0">
                <a:latin typeface="+mn-lt"/>
                <a:cs typeface="Courier New" pitchFamily="49" charset="0"/>
              </a:rPr>
              <a:t>retraživanje elektronskog kataloga </a:t>
            </a:r>
            <a:r>
              <a:rPr lang="en-US" sz="3600" smtClean="0">
                <a:latin typeface="+mn-lt"/>
                <a:cs typeface="Courier New" pitchFamily="49" charset="0"/>
              </a:rPr>
              <a:t>Bibliotek</a:t>
            </a:r>
            <a:r>
              <a:rPr lang="sr-Latn-CS" sz="3600" smtClean="0">
                <a:latin typeface="+mn-lt"/>
                <a:cs typeface="Courier New" pitchFamily="49" charset="0"/>
              </a:rPr>
              <a:t>e</a:t>
            </a:r>
            <a:r>
              <a:rPr lang="en-US" sz="3600" smtClean="0">
                <a:latin typeface="+mn-lt"/>
                <a:cs typeface="Courier New" pitchFamily="49" charset="0"/>
              </a:rPr>
              <a:t> DKSG</a:t>
            </a:r>
            <a:endParaRPr lang="sr-Latn-CS" sz="3600">
              <a:latin typeface="+mn-lt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>
            <a:normAutofit fontScale="92500" lnSpcReduction="20000"/>
          </a:bodyPr>
          <a:lstStyle/>
          <a:p>
            <a:r>
              <a:rPr lang="sr-Latn-CS" smtClean="0"/>
              <a:t>Upotreba kataloga za pronalaženje knjiga</a:t>
            </a:r>
          </a:p>
        </p:txBody>
      </p:sp>
      <p:pic>
        <p:nvPicPr>
          <p:cNvPr id="4" name="Picture 3" descr="logo u boj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2362200" cy="117165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04800" y="34290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447800"/>
            <a:ext cx="5334000" cy="1622425"/>
          </a:xfrm>
        </p:spPr>
        <p:txBody>
          <a:bodyPr>
            <a:normAutofit/>
          </a:bodyPr>
          <a:lstStyle/>
          <a:p>
            <a:pPr algn="l"/>
            <a:r>
              <a:rPr lang="en-US" sz="3600" smtClean="0">
                <a:latin typeface="+mn-lt"/>
                <a:cs typeface="Courier New" pitchFamily="49" charset="0"/>
              </a:rPr>
              <a:t>P</a:t>
            </a:r>
            <a:r>
              <a:rPr lang="sr-Latn-CS" sz="3600" smtClean="0">
                <a:latin typeface="+mn-lt"/>
                <a:cs typeface="Courier New" pitchFamily="49" charset="0"/>
              </a:rPr>
              <a:t>retraživanje elektronskog kataloga </a:t>
            </a:r>
            <a:r>
              <a:rPr lang="en-US" sz="3600" smtClean="0">
                <a:latin typeface="+mn-lt"/>
                <a:cs typeface="Courier New" pitchFamily="49" charset="0"/>
              </a:rPr>
              <a:t>Bibliotek</a:t>
            </a:r>
            <a:r>
              <a:rPr lang="sr-Latn-CS" sz="3600" smtClean="0">
                <a:latin typeface="+mn-lt"/>
                <a:cs typeface="Courier New" pitchFamily="49" charset="0"/>
              </a:rPr>
              <a:t>e</a:t>
            </a:r>
            <a:r>
              <a:rPr lang="en-US" sz="3600" smtClean="0">
                <a:latin typeface="+mn-lt"/>
                <a:cs typeface="Courier New" pitchFamily="49" charset="0"/>
              </a:rPr>
              <a:t> DKSG</a:t>
            </a:r>
            <a:endParaRPr lang="sr-Latn-CS" sz="3600">
              <a:latin typeface="+mn-lt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/>
          <a:lstStyle/>
          <a:p>
            <a:r>
              <a:rPr lang="en-US" smtClean="0"/>
              <a:t>Napredno</a:t>
            </a:r>
            <a:r>
              <a:rPr lang="sr-Latn-CS" smtClean="0"/>
              <a:t> pretraživanje</a:t>
            </a:r>
          </a:p>
        </p:txBody>
      </p:sp>
      <p:pic>
        <p:nvPicPr>
          <p:cNvPr id="4" name="Picture 3" descr="logo u boj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2362200" cy="117165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04800" y="34290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447800"/>
            <a:ext cx="5334000" cy="1622425"/>
          </a:xfrm>
        </p:spPr>
        <p:txBody>
          <a:bodyPr>
            <a:normAutofit/>
          </a:bodyPr>
          <a:lstStyle/>
          <a:p>
            <a:pPr algn="l"/>
            <a:r>
              <a:rPr lang="en-US" sz="3600" smtClean="0">
                <a:latin typeface="+mn-lt"/>
                <a:cs typeface="Courier New" pitchFamily="49" charset="0"/>
              </a:rPr>
              <a:t>P</a:t>
            </a:r>
            <a:r>
              <a:rPr lang="sr-Latn-CS" sz="3600" smtClean="0">
                <a:latin typeface="+mn-lt"/>
                <a:cs typeface="Courier New" pitchFamily="49" charset="0"/>
              </a:rPr>
              <a:t>retraživanje elektronskog kataloga </a:t>
            </a:r>
            <a:r>
              <a:rPr lang="en-US" sz="3600" smtClean="0">
                <a:latin typeface="+mn-lt"/>
                <a:cs typeface="Courier New" pitchFamily="49" charset="0"/>
              </a:rPr>
              <a:t>Bibliotek</a:t>
            </a:r>
            <a:r>
              <a:rPr lang="sr-Latn-CS" sz="3600" smtClean="0">
                <a:latin typeface="+mn-lt"/>
                <a:cs typeface="Courier New" pitchFamily="49" charset="0"/>
              </a:rPr>
              <a:t>e</a:t>
            </a:r>
            <a:r>
              <a:rPr lang="en-US" sz="3600" smtClean="0">
                <a:latin typeface="+mn-lt"/>
                <a:cs typeface="Courier New" pitchFamily="49" charset="0"/>
              </a:rPr>
              <a:t> DKSG</a:t>
            </a:r>
            <a:endParaRPr lang="sr-Latn-CS" sz="3600">
              <a:latin typeface="+mn-lt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/>
          <a:lstStyle/>
          <a:p>
            <a:r>
              <a:rPr lang="en-US" smtClean="0"/>
              <a:t>Pre</a:t>
            </a:r>
            <a:r>
              <a:rPr lang="sr-Latn-CS" smtClean="0"/>
              <a:t>traživanje po ključnim rečima</a:t>
            </a:r>
          </a:p>
        </p:txBody>
      </p:sp>
      <p:pic>
        <p:nvPicPr>
          <p:cNvPr id="4" name="Picture 3" descr="logo u boj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2362200" cy="117165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04800" y="34290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447800"/>
            <a:ext cx="5334000" cy="1622425"/>
          </a:xfrm>
        </p:spPr>
        <p:txBody>
          <a:bodyPr>
            <a:normAutofit/>
          </a:bodyPr>
          <a:lstStyle/>
          <a:p>
            <a:pPr algn="l"/>
            <a:r>
              <a:rPr lang="en-US" sz="3600" smtClean="0">
                <a:latin typeface="+mn-lt"/>
                <a:cs typeface="Courier New" pitchFamily="49" charset="0"/>
              </a:rPr>
              <a:t>P</a:t>
            </a:r>
            <a:r>
              <a:rPr lang="sr-Latn-CS" sz="3600" smtClean="0">
                <a:latin typeface="+mn-lt"/>
                <a:cs typeface="Courier New" pitchFamily="49" charset="0"/>
              </a:rPr>
              <a:t>retraživanje elektronskog kataloga </a:t>
            </a:r>
            <a:r>
              <a:rPr lang="en-US" sz="3600" smtClean="0">
                <a:latin typeface="+mn-lt"/>
                <a:cs typeface="Courier New" pitchFamily="49" charset="0"/>
              </a:rPr>
              <a:t>Bibliotek</a:t>
            </a:r>
            <a:r>
              <a:rPr lang="sr-Latn-CS" sz="3600" smtClean="0">
                <a:latin typeface="+mn-lt"/>
                <a:cs typeface="Courier New" pitchFamily="49" charset="0"/>
              </a:rPr>
              <a:t>e</a:t>
            </a:r>
            <a:r>
              <a:rPr lang="en-US" sz="3600" smtClean="0">
                <a:latin typeface="+mn-lt"/>
                <a:cs typeface="Courier New" pitchFamily="49" charset="0"/>
              </a:rPr>
              <a:t> DKSG</a:t>
            </a:r>
            <a:endParaRPr lang="sr-Latn-CS" sz="3600">
              <a:latin typeface="+mn-lt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Pre</a:t>
            </a:r>
            <a:r>
              <a:rPr lang="sr-Latn-CS" smtClean="0"/>
              <a:t>traživanje članaka</a:t>
            </a:r>
          </a:p>
          <a:p>
            <a:r>
              <a:rPr lang="sr-Latn-CS" smtClean="0"/>
              <a:t>iz časopisa i zbornika</a:t>
            </a:r>
          </a:p>
        </p:txBody>
      </p:sp>
      <p:pic>
        <p:nvPicPr>
          <p:cNvPr id="4" name="Picture 3" descr="logo u boj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2362200" cy="117165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04800" y="34290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327</Words>
  <Application>Microsoft Office PowerPoint</Application>
  <PresentationFormat>On-screen Show (4:3)</PresentationFormat>
  <Paragraphs>34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Kada pronađemo zapis knjige koju smo tražili popunjavamo revers koji se nalazi na informacionom pultu biblioteke. Na obe polovine reversa je potrebno uneti podatke o signaturi, naslovu knjige, autoru i lične podatke.</vt:lpstr>
      <vt:lpstr>Kada pronađemo zapis koji smo tražili popunjavamo revers za serijske publikacije koji se nalazi na informacionom pultu biblioteke. Na obe polovine reversa je potrebno uneti podatke o signaturi, naslovu časopisa, broju i godini izlaska.</vt:lpstr>
      <vt:lpstr>Kada je rezultat članak iz zbornika do signature dolazimo na sledeći način:</vt:lpstr>
      <vt:lpstr>Slide 4</vt:lpstr>
      <vt:lpstr>Pretraživanje elektronskog kataloga Biblioteke DKSG</vt:lpstr>
      <vt:lpstr>Pretraživanje elektronskog kataloga Biblioteke DKSG</vt:lpstr>
      <vt:lpstr>Pretraživanje elektronskog kataloga Biblioteke DKSG</vt:lpstr>
      <vt:lpstr>Pretraživanje elektronskog kataloga Biblioteke DKSG</vt:lpstr>
      <vt:lpstr>Pretraživanje elektronskog kataloga Biblioteke DKSG</vt:lpstr>
      <vt:lpstr>Pretraživanje elektronskog kataloga Biblioteke DKSG</vt:lpstr>
      <vt:lpstr>Uzajamni elektronski katalog COBISS/OPAC</vt:lpstr>
      <vt:lpstr>Pretraživanje elektronskog kataloga Biblioteke DKSG</vt:lpstr>
      <vt:lpstr>Pretraživanje elektronskog kataloga Biblioteke DKSG</vt:lpstr>
      <vt:lpstr>Pretraživanje elektronskog kataloga Biblioteke DKSG</vt:lpstr>
      <vt:lpstr>Pretraživanje elektronskog kataloga Biblioteke DKSG</vt:lpstr>
      <vt:lpstr>Pretraživanje elektronskog kataloga Biblioteke DKSG</vt:lpstr>
      <vt:lpstr>Pretraživanje elektronskog kataloga Biblioteke DKSG</vt:lpstr>
      <vt:lpstr>Uzajamni elektronski katalog COBISS/OPAC</vt:lpstr>
      <vt:lpstr>www.dksg.rs</vt:lpstr>
      <vt:lpstr>www.vbs.rs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Biblioteka Doma kulture “Studentski grad”</dc:title>
  <dc:creator>pcV</dc:creator>
  <cp:lastModifiedBy>pcV</cp:lastModifiedBy>
  <cp:revision>33</cp:revision>
  <dcterms:created xsi:type="dcterms:W3CDTF">2011-06-08T12:27:13Z</dcterms:created>
  <dcterms:modified xsi:type="dcterms:W3CDTF">2011-10-13T12:16:41Z</dcterms:modified>
</cp:coreProperties>
</file>